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92" r:id="rId4"/>
    <p:sldId id="259" r:id="rId5"/>
    <p:sldId id="293" r:id="rId6"/>
    <p:sldId id="258" r:id="rId7"/>
    <p:sldId id="260" r:id="rId8"/>
    <p:sldId id="295" r:id="rId9"/>
    <p:sldId id="294" r:id="rId10"/>
    <p:sldId id="296" r:id="rId11"/>
    <p:sldId id="262" r:id="rId12"/>
    <p:sldId id="263" r:id="rId13"/>
    <p:sldId id="264" r:id="rId14"/>
    <p:sldId id="265" r:id="rId15"/>
    <p:sldId id="298" r:id="rId16"/>
    <p:sldId id="297" r:id="rId17"/>
    <p:sldId id="269" r:id="rId18"/>
    <p:sldId id="261" r:id="rId19"/>
    <p:sldId id="271" r:id="rId20"/>
    <p:sldId id="299" r:id="rId21"/>
    <p:sldId id="300" r:id="rId22"/>
    <p:sldId id="267" r:id="rId23"/>
    <p:sldId id="268" r:id="rId24"/>
    <p:sldId id="274" r:id="rId25"/>
    <p:sldId id="273" r:id="rId26"/>
    <p:sldId id="276" r:id="rId27"/>
    <p:sldId id="277" r:id="rId28"/>
    <p:sldId id="275" r:id="rId29"/>
    <p:sldId id="278" r:id="rId30"/>
    <p:sldId id="279" r:id="rId31"/>
    <p:sldId id="280" r:id="rId32"/>
    <p:sldId id="302" r:id="rId33"/>
    <p:sldId id="282" r:id="rId34"/>
    <p:sldId id="283" r:id="rId35"/>
    <p:sldId id="284" r:id="rId36"/>
    <p:sldId id="270" r:id="rId37"/>
    <p:sldId id="286" r:id="rId38"/>
    <p:sldId id="287" r:id="rId39"/>
    <p:sldId id="303" r:id="rId40"/>
    <p:sldId id="285" r:id="rId41"/>
    <p:sldId id="304" r:id="rId42"/>
    <p:sldId id="306" r:id="rId43"/>
    <p:sldId id="307" r:id="rId44"/>
    <p:sldId id="288" r:id="rId45"/>
    <p:sldId id="308" r:id="rId46"/>
    <p:sldId id="289" r:id="rId47"/>
    <p:sldId id="290" r:id="rId48"/>
    <p:sldId id="291" r:id="rId49"/>
    <p:sldId id="309" r:id="rId5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EEF17C-659F-A34A-98FF-3EFB9453B9D7}">
          <p14:sldIdLst>
            <p14:sldId id="256"/>
            <p14:sldId id="257"/>
            <p14:sldId id="292"/>
            <p14:sldId id="259"/>
            <p14:sldId id="293"/>
            <p14:sldId id="258"/>
            <p14:sldId id="260"/>
            <p14:sldId id="295"/>
            <p14:sldId id="294"/>
            <p14:sldId id="296"/>
            <p14:sldId id="262"/>
            <p14:sldId id="263"/>
            <p14:sldId id="264"/>
            <p14:sldId id="265"/>
            <p14:sldId id="298"/>
            <p14:sldId id="297"/>
            <p14:sldId id="269"/>
            <p14:sldId id="261"/>
            <p14:sldId id="271"/>
            <p14:sldId id="299"/>
            <p14:sldId id="300"/>
            <p14:sldId id="267"/>
            <p14:sldId id="268"/>
            <p14:sldId id="274"/>
            <p14:sldId id="273"/>
            <p14:sldId id="276"/>
            <p14:sldId id="277"/>
            <p14:sldId id="275"/>
            <p14:sldId id="278"/>
            <p14:sldId id="279"/>
            <p14:sldId id="280"/>
            <p14:sldId id="302"/>
            <p14:sldId id="282"/>
            <p14:sldId id="283"/>
            <p14:sldId id="284"/>
            <p14:sldId id="270"/>
            <p14:sldId id="286"/>
            <p14:sldId id="287"/>
            <p14:sldId id="303"/>
            <p14:sldId id="285"/>
            <p14:sldId id="304"/>
            <p14:sldId id="306"/>
            <p14:sldId id="307"/>
            <p14:sldId id="288"/>
            <p14:sldId id="308"/>
            <p14:sldId id="289"/>
            <p14:sldId id="290"/>
            <p14:sldId id="29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45"/>
  </p:normalViewPr>
  <p:slideViewPr>
    <p:cSldViewPr snapToGrid="0" snapToObjects="1">
      <p:cViewPr varScale="1">
        <p:scale>
          <a:sx n="90" d="100"/>
          <a:sy n="90" d="100"/>
        </p:scale>
        <p:origin x="208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wmf"/><Relationship Id="rId7" Type="http://schemas.openxmlformats.org/officeDocument/2006/relationships/image" Target="../media/image63.e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6F96-A5D1-E54D-BC80-469BC4A1C43B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047DA-C214-2341-A984-6FA334B6C2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01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3C96-5F56-1048-9830-93E4038D4734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50DC-FDEE-104B-8A6B-35ABAD6B7F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0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47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5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DA0E6-181F-3742-B29D-C46363840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79"/>
            <a:ext cx="9144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D6D04E-D74D-DE42-A846-33CCE31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>
            <a:noAutofit/>
          </a:bodyPr>
          <a:lstStyle>
            <a:lvl1pPr>
              <a:defRPr sz="2800" b="1" u="none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E1F35-50E6-E345-87FD-612FEA97E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6416823"/>
            <a:ext cx="4572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370AA77C-48F4-1D46-90CE-11A2D108A37B}"/>
              </a:ext>
            </a:extLst>
          </p:cNvPr>
          <p:cNvSpPr txBox="1"/>
          <p:nvPr userDrawn="1"/>
        </p:nvSpPr>
        <p:spPr>
          <a:xfrm>
            <a:off x="6056080" y="6268157"/>
            <a:ext cx="1984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华文彩云" pitchFamily="2" charset="-122"/>
                <a:cs typeface="Times New Roman" panose="02020603050405020304" pitchFamily="18" charset="0"/>
              </a:rPr>
              <a:t>Thermodynamics</a:t>
            </a:r>
            <a:r>
              <a:rPr lang="zh-CN" altLang="en-US" sz="1800" b="1" dirty="0">
                <a:solidFill>
                  <a:srgbClr val="3399FF"/>
                </a:solidFill>
                <a:effectLst/>
                <a:latin typeface="华文彩云" pitchFamily="2" charset="-122"/>
                <a:ea typeface="华文彩云" pitchFamily="2" charset="-122"/>
              </a:rPr>
              <a:t>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4079F1-3B8B-CF47-B10D-83ECCD1CB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813535"/>
            <a:ext cx="8229600" cy="5262531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58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40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4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1</a:t>
            </a:r>
            <a:r>
              <a:rPr kumimoji="1" lang="en-US" altLang="zh-CN" dirty="0"/>
              <a:t>111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D7B5-67C4-FD46-9C43-1C258F524861}" type="datetimeFigureOut">
              <a:rPr kumimoji="1" lang="zh-CN" altLang="en-US" smtClean="0"/>
              <a:t>2020/10/17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u="sng" kern="1200">
          <a:solidFill>
            <a:srgbClr val="000090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yEc3P_hBgY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6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6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280" y="568960"/>
            <a:ext cx="8493760" cy="19913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4000" b="1" u="none" dirty="0">
                <a:solidFill>
                  <a:srgbClr val="002060"/>
                </a:solidFill>
              </a:rPr>
              <a:t>Chemical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Engineering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54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>
                <a:solidFill>
                  <a:srgbClr val="002060"/>
                </a:solidFill>
              </a:rPr>
              <a:t>Lecture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3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Heat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Effects;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zh-CN" altLang="en-US" sz="3100" u="none" dirty="0">
                <a:solidFill>
                  <a:srgbClr val="002060"/>
                </a:solidFill>
              </a:rPr>
              <a:t>              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The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2</a:t>
            </a:r>
            <a:r>
              <a:rPr kumimoji="1" lang="en-US" altLang="zh-CN" sz="3100" u="none" baseline="30000" dirty="0">
                <a:solidFill>
                  <a:srgbClr val="002060"/>
                </a:solidFill>
              </a:rPr>
              <a:t>nd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Law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 err="1">
                <a:solidFill>
                  <a:srgbClr val="002060"/>
                </a:solidFill>
              </a:rPr>
              <a:t>Xiaofei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Xu</a:t>
            </a:r>
            <a:endParaRPr kumimoji="1" lang="zh-CN" altLang="en-US" sz="3100" u="none" dirty="0">
              <a:solidFill>
                <a:srgbClr val="00206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04EC1F-1B3C-D247-9212-D1F1EBB2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60" y="2795120"/>
            <a:ext cx="3891280" cy="362345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03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31A85-B1A4-9949-9A13-923480C7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Trouton’s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EAA696-984B-6C42-AFE4-93FB6690E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954049"/>
              </a:xfrm>
            </p:spPr>
            <p:txBody>
              <a:bodyPr/>
              <a:lstStyle/>
              <a:p>
                <a:r>
                  <a:rPr kumimoji="1" lang="en-US" altLang="zh-CN" dirty="0"/>
                  <a:t>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vaporization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liquids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boiling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∼10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EAA696-984B-6C42-AFE4-93FB6690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954049"/>
              </a:xfrm>
              <a:blipFill>
                <a:blip r:embed="rId2"/>
                <a:stretch>
                  <a:fillRect l="-1080" t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0E862DC-7778-8E49-83D1-7F2E1204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41" y="2520221"/>
            <a:ext cx="4749317" cy="36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7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5EA68-2467-8F4E-A4CB-4CC6FD2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73795B-E819-9042-9C6C-B4A0A8BD9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175285"/>
              </a:xfrm>
            </p:spPr>
            <p:txBody>
              <a:bodyPr/>
              <a:lstStyle/>
              <a:p>
                <a:r>
                  <a:rPr kumimoji="1" lang="en-US" altLang="zh-CN" dirty="0"/>
                  <a:t>Standard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</a:t>
                </a:r>
              </a:p>
              <a:p>
                <a:r>
                  <a:rPr kumimoji="1" lang="en-US" altLang="zh-CN" dirty="0"/>
                  <a:t>Heat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reaction: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enthalpy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change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reaction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73795B-E819-9042-9C6C-B4A0A8BD9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175285"/>
              </a:xfrm>
              <a:blipFill>
                <a:blip r:embed="rId2"/>
                <a:stretch>
                  <a:fillRect l="-1080" t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ACF8E-3267-7443-98EB-49E290ECE2E7}"/>
                  </a:ext>
                </a:extLst>
              </p:cNvPr>
              <p:cNvSpPr txBox="1"/>
              <p:nvPr/>
            </p:nvSpPr>
            <p:spPr>
              <a:xfrm>
                <a:off x="3182197" y="1885950"/>
                <a:ext cx="27796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𝑎𝐴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𝑏𝐵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→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𝑙𝐿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𝑚𝑀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7ACF8E-3267-7443-98EB-49E290ECE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97" y="1885950"/>
                <a:ext cx="2779607" cy="369332"/>
              </a:xfrm>
              <a:prstGeom prst="rect">
                <a:avLst/>
              </a:prstGeom>
              <a:blipFill>
                <a:blip r:embed="rId3"/>
                <a:stretch>
                  <a:fillRect l="-1826" r="-137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986B46E-3AED-0849-A988-62BD96672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2"/>
          <a:stretch/>
        </p:blipFill>
        <p:spPr>
          <a:xfrm>
            <a:off x="1574800" y="2506446"/>
            <a:ext cx="5994400" cy="2362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933F9-FE84-F146-B168-2F8C45949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50" y="5154635"/>
            <a:ext cx="3416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B6657-1892-D549-928F-9B24213E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539FC-7A23-AB41-B66D-59748B5BD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1560955"/>
          </a:xfrm>
        </p:spPr>
        <p:txBody>
          <a:bodyPr/>
          <a:lstStyle/>
          <a:p>
            <a:r>
              <a:rPr kumimoji="1" lang="en-US" altLang="zh-CN" dirty="0"/>
              <a:t>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its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constituent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elements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4EC5D-6233-9E4E-BCCA-475A26ED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374490"/>
            <a:ext cx="4851400" cy="1358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4BB53-4EAB-4F46-B5E3-4688EE76D0B4}"/>
              </a:ext>
            </a:extLst>
          </p:cNvPr>
          <p:cNvSpPr txBox="1"/>
          <p:nvPr/>
        </p:nvSpPr>
        <p:spPr>
          <a:xfrm>
            <a:off x="1113503" y="4483511"/>
            <a:ext cx="691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Formation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reactions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may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be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combined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to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produce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any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desired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reaction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2032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1B8FB11-2096-C547-A6E7-665A491953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Temperature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Dependence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1B8FB11-2096-C547-A6E7-665A49195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0" b="-8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5F4463-4743-5A44-89B5-C819C306F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12900"/>
                <a:ext cx="8229600" cy="44631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bSup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5F4463-4743-5A44-89B5-C819C306F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12900"/>
                <a:ext cx="8229600" cy="4463166"/>
              </a:xfrm>
              <a:blipFill>
                <a:blip r:embed="rId3"/>
                <a:stretch>
                  <a:fillRect l="-1080" t="-13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B83C46D-B5BF-6C4C-9F31-8ABEB00F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781934"/>
            <a:ext cx="4546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C1CCC-4FB9-1341-B038-948FBC54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AE9A7-A679-6A4E-9A1B-A5800454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13457"/>
            <a:ext cx="7302500" cy="774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83F920-EFBB-7A42-B401-7C2CFA39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934926"/>
            <a:ext cx="8432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0BE19-AA6B-F84D-8FF2-C344B9C2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1A6994-47BA-FA4D-B726-6C41F246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9" y="733591"/>
            <a:ext cx="6700401" cy="53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1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EE092-C7E0-B848-9A1A-62D16348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623EA-DC34-0649-9B33-ACCC91C4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5" y="805486"/>
            <a:ext cx="7930290" cy="52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1283A-D0DA-ED4F-99AE-9399948E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CB1A5D-0C34-2E4A-9397-4E6BAA7B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6" y="5120383"/>
            <a:ext cx="7814442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b="1" dirty="0"/>
              <a:t>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device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converts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heat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thermal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energy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mechanical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energy</a:t>
            </a:r>
            <a:endParaRPr kumimoji="1" lang="zh-CN" altLang="en-US" sz="2000" b="1" dirty="0"/>
          </a:p>
        </p:txBody>
      </p:sp>
      <p:pic>
        <p:nvPicPr>
          <p:cNvPr id="4" name="图片 3" descr="屏幕快照 2015-02-02 09.37.10.png">
            <a:extLst>
              <a:ext uri="{FF2B5EF4-FFF2-40B4-BE49-F238E27FC236}">
                <a16:creationId xmlns:a16="http://schemas.microsoft.com/office/drawing/2014/main" id="{E8610F63-BB5F-9449-A229-A84C8ACA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781934"/>
            <a:ext cx="3111500" cy="40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 Engines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180" y="885498"/>
            <a:ext cx="8229600" cy="1333500"/>
          </a:xfrm>
        </p:spPr>
        <p:txBody>
          <a:bodyPr/>
          <a:lstStyle/>
          <a:p>
            <a:r>
              <a:rPr kumimoji="1" lang="en-US" altLang="zh-CN" dirty="0"/>
              <a:t>Steam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turbine,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turbine,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combustion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jet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pic>
        <p:nvPicPr>
          <p:cNvPr id="4" name="图片 3" descr="1024px-Dampfturbine_Laeufer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2" y="2218998"/>
            <a:ext cx="2619248" cy="2619248"/>
          </a:xfrm>
          <a:prstGeom prst="rect">
            <a:avLst/>
          </a:prstGeom>
        </p:spPr>
      </p:pic>
      <p:pic>
        <p:nvPicPr>
          <p:cNvPr id="5" name="图片 4" descr="1280px-F100_F-15_eng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58" y="2218998"/>
            <a:ext cx="4314849" cy="26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 Engines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2024258"/>
          </a:xfrm>
        </p:spPr>
        <p:txBody>
          <a:bodyPr/>
          <a:lstStyle/>
          <a:p>
            <a:r>
              <a:rPr kumimoji="1" lang="en-US" altLang="zh-CN" dirty="0"/>
              <a:t>Receive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high-temperature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</a:p>
          <a:p>
            <a:r>
              <a:rPr kumimoji="1" lang="en-US" altLang="zh-CN" dirty="0"/>
              <a:t>Convert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</a:p>
          <a:p>
            <a:r>
              <a:rPr kumimoji="1" lang="en-US" altLang="zh-CN" dirty="0"/>
              <a:t>Reject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waste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low-temperature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sink</a:t>
            </a:r>
          </a:p>
          <a:p>
            <a:r>
              <a:rPr kumimoji="1" lang="en-US" altLang="zh-CN" dirty="0"/>
              <a:t>Cycle</a:t>
            </a:r>
          </a:p>
        </p:txBody>
      </p:sp>
      <p:pic>
        <p:nvPicPr>
          <p:cNvPr id="4" name="图片 3" descr="屏幕快照 2015-02-02 09.37.10.png">
            <a:extLst>
              <a:ext uri="{FF2B5EF4-FFF2-40B4-BE49-F238E27FC236}">
                <a16:creationId xmlns:a16="http://schemas.microsoft.com/office/drawing/2014/main" id="{60B5FE04-1B36-174B-8415-BCCA11CC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2" y="2983547"/>
            <a:ext cx="2094186" cy="2707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9C54C54-1D93-6843-98AA-CC5FCBF40A87}"/>
                  </a:ext>
                </a:extLst>
              </p:cNvPr>
              <p:cNvSpPr txBox="1"/>
              <p:nvPr/>
            </p:nvSpPr>
            <p:spPr>
              <a:xfrm>
                <a:off x="4445876" y="3321269"/>
                <a:ext cx="3494226" cy="1238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Thermal</a:t>
                </a:r>
                <a:r>
                  <a:rPr kumimoji="1" lang="zh-CN" altLang="en-US" sz="2400" b="1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sz="2400" b="1" dirty="0">
                    <a:solidFill>
                      <a:srgbClr val="002060"/>
                    </a:solidFill>
                    <a:latin typeface="Times New Roman"/>
                    <a:cs typeface="Times New Roman"/>
                  </a:rPr>
                  <a:t>efficiency: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𝜂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9C54C54-1D93-6843-98AA-CC5FCBF4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76" y="3321269"/>
                <a:ext cx="3494226" cy="1238159"/>
              </a:xfrm>
              <a:prstGeom prst="rect">
                <a:avLst/>
              </a:prstGeom>
              <a:blipFill>
                <a:blip r:embed="rId3"/>
                <a:stretch>
                  <a:fillRect l="-2536" t="-4082"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57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6837B-4951-E245-9DC1-5ECFD6CA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Sensible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FA4F98-E059-9042-868F-704BE15E0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temperature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caused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change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Isomeric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incompressible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Isobaric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low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high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T</a:t>
                </a:r>
                <a:r>
                  <a:rPr kumimoji="1"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Requires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knowledge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temperature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dependence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capacity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FA4F98-E059-9042-868F-704BE15E0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46" b="-26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7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187B8-9B23-AB40-9A88-BE7D55D8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Refrigerator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Pump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350C77-0E37-2246-847C-87103F80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12" y="1046713"/>
            <a:ext cx="2940050" cy="4138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22B613-9DE5-3A48-B36E-7FADF2DB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58" y="1243584"/>
            <a:ext cx="3025853" cy="3941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F60CE4-B2D5-A440-A284-559C748ECEF9}"/>
              </a:ext>
            </a:extLst>
          </p:cNvPr>
          <p:cNvSpPr txBox="1"/>
          <p:nvPr/>
        </p:nvSpPr>
        <p:spPr>
          <a:xfrm>
            <a:off x="5535168" y="5383583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Pump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0DDD5D-A3AE-F340-BA97-41E02E9F6FE4}"/>
              </a:ext>
            </a:extLst>
          </p:cNvPr>
          <p:cNvSpPr txBox="1"/>
          <p:nvPr/>
        </p:nvSpPr>
        <p:spPr>
          <a:xfrm>
            <a:off x="1738516" y="5227573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Refrigerator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18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F5E21-4029-E04D-94F2-C0DD2233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D47340-9B7F-5043-A872-59AC998A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18" y="779018"/>
            <a:ext cx="4356100" cy="113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D27F1A-D737-9F40-99F2-B1D2111A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18" y="2221648"/>
            <a:ext cx="4406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2FD2C-86D6-6247-B65E-688C829B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37397-8F82-A64C-9AFC-DEA598F1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2615465"/>
          </a:xfrm>
        </p:spPr>
        <p:txBody>
          <a:bodyPr/>
          <a:lstStyle/>
          <a:p>
            <a:r>
              <a:rPr kumimoji="1" lang="en-US" altLang="zh-CN" dirty="0"/>
              <a:t>Clausius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(1850):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warmer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body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</a:p>
          <a:p>
            <a:r>
              <a:rPr kumimoji="1" lang="en-US" altLang="zh-CN" dirty="0"/>
              <a:t>Kelvin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(1851):</a:t>
            </a:r>
          </a:p>
          <a:p>
            <a:pPr marL="0" indent="0">
              <a:buNone/>
            </a:pP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reservoir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55664A-F428-034A-8D65-54CCBA6A1980}"/>
              </a:ext>
            </a:extLst>
          </p:cNvPr>
          <p:cNvSpPr txBox="1"/>
          <p:nvPr/>
        </p:nvSpPr>
        <p:spPr>
          <a:xfrm>
            <a:off x="1349483" y="4172607"/>
            <a:ext cx="6445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engine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efficiency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cannot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reach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100%.</a:t>
            </a:r>
          </a:p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engine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must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reject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some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to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surroundings.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902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5DE09-B4E2-7E45-AF9D-45DCB3F1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65058"/>
            <a:ext cx="6362700" cy="312141"/>
          </a:xfrm>
        </p:spPr>
        <p:txBody>
          <a:bodyPr/>
          <a:lstStyle/>
          <a:p>
            <a:r>
              <a:rPr kumimoji="1" lang="en-US" altLang="zh-CN" dirty="0"/>
              <a:t>Carnot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endParaRPr kumimoji="1" lang="zh-CN" altLang="en-US" dirty="0"/>
          </a:p>
        </p:txBody>
      </p:sp>
      <p:pic>
        <p:nvPicPr>
          <p:cNvPr id="4" name="图片 3" descr="屏幕快照 2015-02-04 09.47.29.png">
            <a:extLst>
              <a:ext uri="{FF2B5EF4-FFF2-40B4-BE49-F238E27FC236}">
                <a16:creationId xmlns:a16="http://schemas.microsoft.com/office/drawing/2014/main" id="{5F9B25D3-BFAD-E241-80C2-19C194C5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1" y="4026011"/>
            <a:ext cx="3312728" cy="28319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288E3A-BED5-6C4B-9B36-0E49EC60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78" y="862397"/>
            <a:ext cx="2677072" cy="3472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5AACA7-639E-6E45-9476-96114D22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2" y="862397"/>
            <a:ext cx="2677072" cy="33978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71E4C83-65E5-A843-8D19-3A5C65DE2E7F}"/>
              </a:ext>
            </a:extLst>
          </p:cNvPr>
          <p:cNvSpPr/>
          <p:nvPr/>
        </p:nvSpPr>
        <p:spPr>
          <a:xfrm>
            <a:off x="3683876" y="5042205"/>
            <a:ext cx="4930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https://www.youtube.com/watch?v=GyEc3P_hBgY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527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Carnot Cycle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 to 2: isothermal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expansion</a:t>
            </a:r>
          </a:p>
          <a:p>
            <a:r>
              <a:rPr kumimoji="1" lang="en-US" altLang="zh-CN" dirty="0"/>
              <a:t>2 to 3: adiabatic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expansion</a:t>
            </a:r>
          </a:p>
          <a:p>
            <a:r>
              <a:rPr kumimoji="1" lang="zh-CN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isothermal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compression</a:t>
            </a:r>
          </a:p>
          <a:p>
            <a:r>
              <a:rPr kumimoji="1" lang="zh-CN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adiabatic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compression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51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E7032-ED72-304D-9EE0-A18BFBD7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Carnot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8FDD43-9AB3-264D-A345-3B8A83A4C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irreversible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engine: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𝑐𝑎𝑟𝑛𝑜𝑡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reversible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engine: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𝑐𝑎𝑟𝑛𝑜𝑡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8FDD43-9AB3-264D-A345-3B8A83A4C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40EE4D1-62CE-7B48-B0A1-A2D872DC816B}"/>
              </a:ext>
            </a:extLst>
          </p:cNvPr>
          <p:cNvSpPr txBox="1"/>
          <p:nvPr/>
        </p:nvSpPr>
        <p:spPr>
          <a:xfrm>
            <a:off x="382772" y="3583172"/>
            <a:ext cx="8592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All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reversible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engines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operating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between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same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reservoir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are</a:t>
            </a:r>
          </a:p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equally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efficient.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endParaRPr kumimoji="1" lang="en-US" altLang="zh-CN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40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EE836-7AA7-304F-94C4-80F94988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Thermodynamic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2A7F67-D3D0-B54F-A0BE-1E4F605D7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67448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Kelvin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scale: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Triple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water: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T</a:t>
                </a:r>
                <a:r>
                  <a:rPr kumimoji="1" lang="en-US" altLang="zh-CN" dirty="0"/>
                  <a:t>=273.16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K,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P</a:t>
                </a:r>
                <a:r>
                  <a:rPr kumimoji="1" lang="en-US" altLang="zh-CN" dirty="0"/>
                  <a:t>=611.43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2A7F67-D3D0-B54F-A0BE-1E4F605D7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674484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1531AF5-7E6D-C846-BDE5-B3FB6BC25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8"/>
          <a:stretch/>
        </p:blipFill>
        <p:spPr>
          <a:xfrm>
            <a:off x="3300951" y="2311768"/>
            <a:ext cx="2385975" cy="24045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83A5B8-AE2F-DB47-AC96-1B77E22EE514}"/>
              </a:ext>
            </a:extLst>
          </p:cNvPr>
          <p:cNvSpPr txBox="1"/>
          <p:nvPr/>
        </p:nvSpPr>
        <p:spPr>
          <a:xfrm>
            <a:off x="1063256" y="5263116"/>
            <a:ext cx="686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temperature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ratios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depend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ratios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transfer;</a:t>
            </a:r>
          </a:p>
          <a:p>
            <a:pPr algn="l"/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independent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substance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species.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30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B39B-C889-0641-AA92-C8D9AABC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B634B-06FC-3343-AA9D-3638E46D0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reversible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process:</a:t>
                </a:r>
                <a:r>
                  <a:rPr kumimoji="1" lang="zh-CN" altLang="en-US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physical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quantity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depends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phase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space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B634B-06FC-3343-AA9D-3638E46D0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79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38AF6-B362-3249-B4F9-AC4F9B60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42AE6-C23B-AB4B-B7FB-4867358F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382910"/>
          </a:xfrm>
        </p:spPr>
        <p:txBody>
          <a:bodyPr/>
          <a:lstStyle/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idealized,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absolute-zero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finite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number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operations.</a:t>
            </a:r>
            <a:r>
              <a:rPr kumimoji="1" lang="zh-CN" altLang="en-US" b="1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E39F0-B2FB-2740-9B61-6A7AE5F1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9" y="2055156"/>
            <a:ext cx="3780148" cy="2125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7D82F3-8167-6646-A3D4-E821FA9E04A1}"/>
              </a:ext>
            </a:extLst>
          </p:cNvPr>
          <p:cNvSpPr txBox="1"/>
          <p:nvPr/>
        </p:nvSpPr>
        <p:spPr>
          <a:xfrm>
            <a:off x="2502817" y="4741682"/>
            <a:ext cx="4138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Isentropic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process</a:t>
            </a:r>
          </a:p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At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0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K,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there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is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no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entropy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difference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endParaRPr kumimoji="1" lang="en-US" altLang="zh-CN" sz="20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Infinite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steps</a:t>
            </a:r>
            <a:endParaRPr kumimoji="1" lang="zh-CN" altLang="en-US" sz="20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918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DC241-5F33-E547-91F7-42523FE4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Clausius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Inequality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B48B5-9845-EA49-82B9-D1291F13D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440567"/>
              </a:xfrm>
            </p:spPr>
            <p:txBody>
              <a:bodyPr/>
              <a:lstStyle/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circle: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holds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circle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reversible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B48B5-9845-EA49-82B9-D1291F13D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440567"/>
              </a:xfrm>
              <a:blipFill>
                <a:blip r:embed="rId2"/>
                <a:stretch>
                  <a:fillRect l="-1080" t="-44737" b="-14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625px-Proving_Clausius_Inequality.png">
            <a:extLst>
              <a:ext uri="{FF2B5EF4-FFF2-40B4-BE49-F238E27FC236}">
                <a16:creationId xmlns:a16="http://schemas.microsoft.com/office/drawing/2014/main" id="{94A200C8-310A-1E4E-94A7-3129D9AC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24" y="2254102"/>
            <a:ext cx="2855638" cy="35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05640-1571-6E45-8BAD-8700D1F3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Ideal-gas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95331-A1EB-F54F-BC4B-890CDF2B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61" y="782320"/>
            <a:ext cx="3476477" cy="47812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177605-6283-2248-AC62-A2781E167E96}"/>
              </a:ext>
            </a:extLst>
          </p:cNvPr>
          <p:cNvSpPr txBox="1"/>
          <p:nvPr/>
        </p:nvSpPr>
        <p:spPr>
          <a:xfrm>
            <a:off x="3072384" y="5735119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Real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gases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at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low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pressure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8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 in Thermodynamics (1865)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16300" y="1974850"/>
          <a:ext cx="152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公式" r:id="rId3" imgW="762000" imgH="800100" progId="Equation.3">
                  <p:embed/>
                </p:oleObj>
              </mc:Choice>
              <mc:Fallback>
                <p:oleObj name="公式" r:id="rId3" imgW="762000" imgH="8001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1974850"/>
                        <a:ext cx="152400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46100" y="1417638"/>
            <a:ext cx="368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reversible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process: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647700" y="4597400"/>
            <a:ext cx="803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000FF"/>
                </a:solidFill>
              </a:rPr>
              <a:t>  </a:t>
            </a:r>
            <a:r>
              <a:rPr kumimoji="1" lang="en-US" altLang="zh-CN" sz="2400" dirty="0">
                <a:solidFill>
                  <a:srgbClr val="0000FF"/>
                </a:solidFill>
              </a:rPr>
              <a:t>(1)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Entropy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is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point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function.</a:t>
            </a:r>
          </a:p>
          <a:p>
            <a:r>
              <a:rPr kumimoji="1" lang="en-US" altLang="zh-CN" sz="2400" dirty="0">
                <a:solidFill>
                  <a:srgbClr val="0000FF"/>
                </a:solidFill>
              </a:rPr>
              <a:t>(2)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Entropy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change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of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irreversible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process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between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two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states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is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the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same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with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reversible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process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between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the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same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two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</a:rPr>
              <a:t>states.</a:t>
            </a:r>
            <a:r>
              <a:rPr kumimoji="1" lang="zh-CN" altLang="en-US" sz="2400" dirty="0">
                <a:solidFill>
                  <a:srgbClr val="0000FF"/>
                </a:solidFill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9F5FC-89F9-524E-83F4-C84730FC0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54547"/>
            <a:ext cx="84963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2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Clausi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13" y="1281555"/>
            <a:ext cx="3036810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1692" y="5093858"/>
            <a:ext cx="406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Rudolf</a:t>
            </a:r>
            <a:r>
              <a:rPr kumimoji="1" lang="zh-CN" altLang="en-US" dirty="0"/>
              <a:t> </a:t>
            </a:r>
            <a:r>
              <a:rPr kumimoji="1" lang="en-US" altLang="zh-CN" dirty="0"/>
              <a:t>Julius</a:t>
            </a:r>
            <a:r>
              <a:rPr kumimoji="1" lang="zh-CN" altLang="en-US" dirty="0"/>
              <a:t> </a:t>
            </a:r>
            <a:r>
              <a:rPr kumimoji="1" lang="en-US" altLang="zh-CN" dirty="0"/>
              <a:t>Emanuel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Clausius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</a:t>
            </a:r>
            <a:r>
              <a:rPr kumimoji="1" lang="zh-CN" altLang="zh-CN" dirty="0"/>
              <a:t>1</a:t>
            </a:r>
            <a:r>
              <a:rPr kumimoji="1" lang="en-US" altLang="zh-CN" dirty="0"/>
              <a:t>822-1888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0921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1783B-30E3-6549-A911-F9549973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Statistical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Mechanics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(1877)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D3756A-3B18-2047-B09E-D4CA05ECB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func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total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microstates</a:t>
                </a:r>
              </a:p>
              <a:p>
                <a:r>
                  <a:rPr kumimoji="1" lang="en-US" altLang="zh-CN" dirty="0"/>
                  <a:t>Entropy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measure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disorder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D3756A-3B18-2047-B09E-D4CA05ECB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26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847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600" u="sng" dirty="0">
                <a:solidFill>
                  <a:srgbClr val="000090"/>
                </a:solidFill>
                <a:latin typeface="Times New Roman"/>
                <a:cs typeface="Times New Roman"/>
              </a:rPr>
              <a:t>Ludwig</a:t>
            </a:r>
            <a:r>
              <a:rPr kumimoji="1" lang="zh-CN" altLang="en-US" sz="3600" u="sng" dirty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3600" u="sng" dirty="0">
                <a:solidFill>
                  <a:srgbClr val="000090"/>
                </a:solidFill>
                <a:latin typeface="Times New Roman"/>
                <a:cs typeface="Times New Roman"/>
              </a:rPr>
              <a:t>Boltzmann</a:t>
            </a:r>
            <a:r>
              <a:rPr kumimoji="1" lang="zh-CN" altLang="en-US" sz="3600" u="sng" dirty="0">
                <a:solidFill>
                  <a:srgbClr val="000090"/>
                </a:solidFill>
                <a:latin typeface="Times New Roman"/>
                <a:cs typeface="Times New Roman"/>
              </a:rPr>
              <a:t>(</a:t>
            </a:r>
            <a:r>
              <a:rPr kumimoji="1" lang="en-US" altLang="zh-CN" sz="3600" u="sng" dirty="0">
                <a:solidFill>
                  <a:srgbClr val="000090"/>
                </a:solidFill>
                <a:latin typeface="Times New Roman"/>
                <a:cs typeface="Times New Roman"/>
              </a:rPr>
              <a:t>1844-1906)</a:t>
            </a:r>
            <a:endParaRPr kumimoji="1" lang="zh-CN" altLang="en-US" sz="3600" u="sng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C6C8D4-DEA4-214D-AC98-274622556E34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  <p:pic>
        <p:nvPicPr>
          <p:cNvPr id="5" name="图片 4" descr="800px-Zentralfriedhof_Vienna_-_Boltzma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13" y="1321475"/>
            <a:ext cx="3454675" cy="46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12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 in Information Theory (1948) 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50828"/>
              </p:ext>
            </p:extLst>
          </p:nvPr>
        </p:nvGraphicFramePr>
        <p:xfrm>
          <a:off x="3086924" y="820470"/>
          <a:ext cx="215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" name="公式" r:id="rId3" imgW="1079500" imgH="457200" progId="Equation.3">
                  <p:embed/>
                </p:oleObj>
              </mc:Choice>
              <mc:Fallback>
                <p:oleObj name="公式" r:id="rId3" imgW="1079500" imgH="4572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6924" y="820470"/>
                        <a:ext cx="215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42950" y="2126976"/>
            <a:ext cx="737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00FF"/>
                </a:solidFill>
              </a:rPr>
              <a:t>Entropy is the measure of the amount of information that is missing before reception.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87700" y="5746750"/>
          <a:ext cx="248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" name="公式" r:id="rId5" imgW="1244600" imgH="203200" progId="Equation.3">
                  <p:embed/>
                </p:oleObj>
              </mc:Choice>
              <mc:Fallback>
                <p:oleObj name="公式" r:id="rId5" imgW="1244600" imgH="2032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7700" y="5746750"/>
                        <a:ext cx="2489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5493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Shannon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C6C8D4-DEA4-214D-AC98-274622556E34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  <p:pic>
        <p:nvPicPr>
          <p:cNvPr id="5" name="图片 4" descr="Claude_Elwood_Shannon_(1916-200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9" y="797927"/>
            <a:ext cx="2743200" cy="387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350" y="4777035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Claude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Shannon</a:t>
            </a:r>
          </a:p>
          <a:p>
            <a:r>
              <a:rPr kumimoji="1" lang="zh-CN" altLang="en-US" dirty="0"/>
              <a:t>(</a:t>
            </a:r>
            <a:r>
              <a:rPr kumimoji="1" lang="en-US" altLang="zh-CN" dirty="0"/>
              <a:t>1916---2001)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C24DE7-3D53-C549-9093-431ABBFA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40" y="780321"/>
            <a:ext cx="3613265" cy="4567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0AFECA-59A7-7F4B-B82C-6C9CDD02C199}"/>
              </a:ext>
            </a:extLst>
          </p:cNvPr>
          <p:cNvSpPr txBox="1"/>
          <p:nvPr/>
        </p:nvSpPr>
        <p:spPr>
          <a:xfrm>
            <a:off x="3403301" y="5465940"/>
            <a:ext cx="574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Demonstrating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that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electrical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applications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 err="1">
                <a:solidFill>
                  <a:srgbClr val="002060"/>
                </a:solidFill>
                <a:latin typeface="Times New Roman"/>
                <a:cs typeface="Times New Roman"/>
              </a:rPr>
              <a:t>Boolnean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algebra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could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construct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any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logical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numerical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relationship.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59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Increase of Entropy Principle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589399"/>
              </p:ext>
            </p:extLst>
          </p:nvPr>
        </p:nvGraphicFramePr>
        <p:xfrm>
          <a:off x="3714307" y="957244"/>
          <a:ext cx="111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" name="公式" r:id="rId3" imgW="558800" imgH="393700" progId="Equation.3">
                  <p:embed/>
                </p:oleObj>
              </mc:Choice>
              <mc:Fallback>
                <p:oleObj name="公式" r:id="rId3" imgW="558800" imgH="3937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4307" y="957244"/>
                        <a:ext cx="11176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57300" y="4025900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For reversible process:</a:t>
            </a:r>
            <a:endParaRPr kumimoji="1" lang="zh-CN" altLang="en-US" sz="2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013200" y="3810000"/>
          <a:ext cx="111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公式" r:id="rId5" imgW="558800" imgH="393700" progId="Equation.3">
                  <p:embed/>
                </p:oleObj>
              </mc:Choice>
              <mc:Fallback>
                <p:oleObj name="公式" r:id="rId5" imgW="558800" imgH="3937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3200" y="3810000"/>
                        <a:ext cx="11176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66800" y="4864100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For irreversible process:</a:t>
            </a:r>
            <a:endParaRPr kumimoji="1"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013200" y="4711700"/>
          <a:ext cx="111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" name="公式" r:id="rId7" imgW="558800" imgH="393700" progId="Equation.3">
                  <p:embed/>
                </p:oleObj>
              </mc:Choice>
              <mc:Fallback>
                <p:oleObj name="公式" r:id="rId7" imgW="558800" imgH="3937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3200" y="4711700"/>
                        <a:ext cx="11176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306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B8EA9-6091-B64C-82A5-83EE4327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4C06D-A1F2-9240-88F4-BB0D72C7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984094"/>
          </a:xfrm>
        </p:spPr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conserved</a:t>
            </a:r>
          </a:p>
          <a:p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zero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reversible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measures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irreversibilites</a:t>
            </a:r>
            <a:endParaRPr kumimoji="1"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F468E7-6A32-A543-BC5F-60862AF609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6737" y="2982686"/>
          <a:ext cx="32512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公式" r:id="rId3" imgW="1625600" imgH="774700" progId="Equation.3">
                  <p:embed/>
                </p:oleObj>
              </mc:Choice>
              <mc:Fallback>
                <p:oleObj name="公式" r:id="rId3" imgW="1625600" imgH="774700" progId="Equation.3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5F468E7-6A32-A543-BC5F-60862AF60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6737" y="2982686"/>
                        <a:ext cx="3251200" cy="154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0471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9A7E3-8D21-A743-B038-7F5A8DF8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E68AB7-1EA4-164E-92F4-81321A1F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42" y="1691898"/>
            <a:ext cx="4318000" cy="3898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90BF1-8B92-C24E-B49F-77821636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" y="875382"/>
            <a:ext cx="8414657" cy="8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9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F5602-BDBA-1543-95C2-D0B14EA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Gibbs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A91A54-2095-2A46-A0E0-E44DFD467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𝑝𝑑𝑉</m:t>
                    </m:r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𝑉𝑑𝑝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A91A54-2095-2A46-A0E0-E44DFD467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74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2C464-F0FB-F147-84F9-DD78EF7B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Equipartition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1897E-6458-F945-A31E-EF6B9BCCCE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198145"/>
              </a:xfrm>
            </p:spPr>
            <p:txBody>
              <a:bodyPr/>
              <a:lstStyle/>
              <a:p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equilibrium,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degree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freedom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average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mole.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1897E-6458-F945-A31E-EF6B9BCCC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198145"/>
              </a:xfrm>
              <a:blipFill>
                <a:blip r:embed="rId2"/>
                <a:stretch>
                  <a:fillRect l="-1080" t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C01CF37-21D6-7A47-BB4E-ABAA94FA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51" y="1863091"/>
            <a:ext cx="7441898" cy="170307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E3DC13C-2CD6-834D-A049-197C2EDF282C}"/>
              </a:ext>
            </a:extLst>
          </p:cNvPr>
          <p:cNvGrpSpPr/>
          <p:nvPr/>
        </p:nvGrpSpPr>
        <p:grpSpPr>
          <a:xfrm>
            <a:off x="822595" y="3715364"/>
            <a:ext cx="7864205" cy="2621665"/>
            <a:chOff x="822595" y="3715364"/>
            <a:chExt cx="7864205" cy="262166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C311904-6EF0-0A47-8135-F64773639F5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6800" y="4177029"/>
              <a:ext cx="2160000" cy="21600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7D15DDC-0D81-784D-8774-74E062B552A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95" y="4177029"/>
              <a:ext cx="2160000" cy="21600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87D3026-42AE-0347-82F1-7B8A3AF5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3950" y="4178029"/>
              <a:ext cx="2159000" cy="2159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5440D4-CB93-C44A-B1E5-43C06F2A10B1}"/>
                </a:ext>
              </a:extLst>
            </p:cNvPr>
            <p:cNvSpPr txBox="1"/>
            <p:nvPr/>
          </p:nvSpPr>
          <p:spPr>
            <a:xfrm>
              <a:off x="1112276" y="3715364"/>
              <a:ext cx="1378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translation</a:t>
              </a:r>
              <a:endPara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243BD8-B213-F44F-8E28-5AA1D8EAB56E}"/>
                </a:ext>
              </a:extLst>
            </p:cNvPr>
            <p:cNvSpPr txBox="1"/>
            <p:nvPr/>
          </p:nvSpPr>
          <p:spPr>
            <a:xfrm>
              <a:off x="4233126" y="3715364"/>
              <a:ext cx="10617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solidFill>
                    <a:srgbClr val="002060"/>
                  </a:solidFill>
                  <a:latin typeface="Times New Roman"/>
                  <a:cs typeface="Times New Roman"/>
                </a:rPr>
                <a:t>rotation</a:t>
              </a:r>
              <a:endPara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4678D35-56C9-004C-83B5-1E63B26C8BFA}"/>
                </a:ext>
              </a:extLst>
            </p:cNvPr>
            <p:cNvSpPr txBox="1"/>
            <p:nvPr/>
          </p:nvSpPr>
          <p:spPr>
            <a:xfrm>
              <a:off x="7036772" y="371536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solidFill>
                    <a:srgbClr val="002060"/>
                  </a:solidFill>
                  <a:latin typeface="Times New Roman"/>
                  <a:cs typeface="Times New Roman"/>
                </a:rPr>
                <a:t>vibration</a:t>
              </a:r>
              <a:endPara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6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45AD0-F3EC-EC4A-AD66-231400B5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592B6C-0CCD-984B-8503-BC5A88EADDC2}"/>
                  </a:ext>
                </a:extLst>
              </p:cNvPr>
              <p:cNvSpPr txBox="1"/>
              <p:nvPr/>
            </p:nvSpPr>
            <p:spPr>
              <a:xfrm>
                <a:off x="2688058" y="875992"/>
                <a:ext cx="3054169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𝑑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𝑖𝑑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𝑖𝑑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𝑑𝑇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𝑅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592B6C-0CCD-984B-8503-BC5A88EA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58" y="875992"/>
                <a:ext cx="3054169" cy="763671"/>
              </a:xfrm>
              <a:prstGeom prst="rect">
                <a:avLst/>
              </a:prstGeom>
              <a:blipFill>
                <a:blip r:embed="rId2"/>
                <a:stretch>
                  <a:fillRect l="-2075" t="-163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1D356F-CB2D-D543-AB90-FD973A46EC11}"/>
                  </a:ext>
                </a:extLst>
              </p:cNvPr>
              <p:cNvSpPr txBox="1"/>
              <p:nvPr/>
            </p:nvSpPr>
            <p:spPr>
              <a:xfrm>
                <a:off x="2688058" y="1857067"/>
                <a:ext cx="303006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𝑑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𝑖𝑑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𝑃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𝑖𝑑</m:t>
                          </m:r>
                        </m:sup>
                      </m:sSubSup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𝑑𝑇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−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𝑅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𝑑𝑃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1D356F-CB2D-D543-AB90-FD973A46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58" y="1857067"/>
                <a:ext cx="3030060" cy="698846"/>
              </a:xfrm>
              <a:prstGeom prst="rect">
                <a:avLst/>
              </a:prstGeom>
              <a:blipFill>
                <a:blip r:embed="rId3"/>
                <a:stretch>
                  <a:fillRect l="-2092" t="-1786" r="-1674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61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BFA85-8F56-B14B-BEB8-4384C20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Isentropic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3008E6-9FC3-0B47-9328-F4637118C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3008E6-9FC3-0B47-9328-F4637118C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9AAFB9B-0DE6-314F-9FE1-DBB88C0F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58" y="2026637"/>
            <a:ext cx="4789284" cy="36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2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Adiabatic Expansion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endParaRPr kumimoji="1" lang="zh-CN" altLang="en-US" dirty="0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414588" y="1727200"/>
            <a:ext cx="3370262" cy="2133600"/>
            <a:chOff x="85" y="624"/>
            <a:chExt cx="2123" cy="1344"/>
          </a:xfrm>
        </p:grpSpPr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85" y="1200"/>
              <a:ext cx="2123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166" y="1296"/>
              <a:ext cx="1920" cy="57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1030" y="1152"/>
              <a:ext cx="24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" name="Object 34"/>
            <p:cNvGraphicFramePr>
              <a:graphicFrameLocks noChangeAspect="1"/>
            </p:cNvGraphicFramePr>
            <p:nvPr/>
          </p:nvGraphicFramePr>
          <p:xfrm>
            <a:off x="406" y="968"/>
            <a:ext cx="2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7" name="Equation" r:id="rId3" imgW="330120" imgH="368280" progId="Equation.3">
                    <p:embed/>
                  </p:oleObj>
                </mc:Choice>
                <mc:Fallback>
                  <p:oleObj name="Equation" r:id="rId3" imgW="330120" imgH="368280" progId="Equation.3">
                    <p:embed/>
                    <p:pic>
                      <p:nvPicPr>
                        <p:cNvPr id="8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" y="968"/>
                          <a:ext cx="2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35"/>
            <p:cNvSpPr>
              <a:spLocks noChangeArrowheads="1"/>
            </p:cNvSpPr>
            <p:nvPr/>
          </p:nvSpPr>
          <p:spPr bwMode="auto">
            <a:xfrm>
              <a:off x="1126" y="1152"/>
              <a:ext cx="47" cy="7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36"/>
            <p:cNvSpPr>
              <a:spLocks noChangeArrowheads="1"/>
            </p:cNvSpPr>
            <p:nvPr/>
          </p:nvSpPr>
          <p:spPr bwMode="auto">
            <a:xfrm>
              <a:off x="1034" y="624"/>
              <a:ext cx="24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37"/>
            <p:cNvSpPr>
              <a:spLocks noChangeArrowheads="1"/>
            </p:cNvSpPr>
            <p:nvPr/>
          </p:nvSpPr>
          <p:spPr bwMode="auto">
            <a:xfrm flipH="1">
              <a:off x="1126" y="672"/>
              <a:ext cx="47" cy="5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" name="Object 38"/>
            <p:cNvGraphicFramePr>
              <a:graphicFrameLocks noChangeAspect="1"/>
            </p:cNvGraphicFramePr>
            <p:nvPr/>
          </p:nvGraphicFramePr>
          <p:xfrm>
            <a:off x="1702" y="964"/>
            <a:ext cx="20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8" name="Equation" r:id="rId5" imgW="330120" imgH="355320" progId="Equation.3">
                    <p:embed/>
                  </p:oleObj>
                </mc:Choice>
                <mc:Fallback>
                  <p:oleObj name="Equation" r:id="rId5" imgW="330120" imgH="355320" progId="Equation.3">
                    <p:embed/>
                    <p:pic>
                      <p:nvPicPr>
                        <p:cNvPr id="12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" y="964"/>
                          <a:ext cx="208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39"/>
            <p:cNvSpPr>
              <a:spLocks noChangeArrowheads="1"/>
            </p:cNvSpPr>
            <p:nvPr/>
          </p:nvSpPr>
          <p:spPr bwMode="auto">
            <a:xfrm>
              <a:off x="358" y="14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40"/>
            <p:cNvSpPr>
              <a:spLocks noChangeArrowheads="1"/>
            </p:cNvSpPr>
            <p:nvPr/>
          </p:nvSpPr>
          <p:spPr bwMode="auto">
            <a:xfrm>
              <a:off x="598" y="13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41"/>
            <p:cNvSpPr>
              <a:spLocks noChangeArrowheads="1"/>
            </p:cNvSpPr>
            <p:nvPr/>
          </p:nvSpPr>
          <p:spPr bwMode="auto">
            <a:xfrm>
              <a:off x="838" y="13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42"/>
            <p:cNvSpPr>
              <a:spLocks noChangeArrowheads="1"/>
            </p:cNvSpPr>
            <p:nvPr/>
          </p:nvSpPr>
          <p:spPr bwMode="auto">
            <a:xfrm>
              <a:off x="694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43"/>
            <p:cNvGraphicFramePr>
              <a:graphicFrameLocks noChangeAspect="1"/>
            </p:cNvGraphicFramePr>
            <p:nvPr/>
          </p:nvGraphicFramePr>
          <p:xfrm>
            <a:off x="214" y="1488"/>
            <a:ext cx="16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9" name="Equation" r:id="rId7" imgW="266400" imgH="266400" progId="Equation.3">
                    <p:embed/>
                  </p:oleObj>
                </mc:Choice>
                <mc:Fallback>
                  <p:oleObj name="Equation" r:id="rId7" imgW="266400" imgH="266400" progId="Equation.3">
                    <p:embed/>
                    <p:pic>
                      <p:nvPicPr>
                        <p:cNvPr id="1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" y="1488"/>
                          <a:ext cx="168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4"/>
            <p:cNvGraphicFramePr>
              <a:graphicFrameLocks noChangeAspect="1"/>
            </p:cNvGraphicFramePr>
            <p:nvPr/>
          </p:nvGraphicFramePr>
          <p:xfrm>
            <a:off x="750" y="1548"/>
            <a:ext cx="15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0" name="Equation" r:id="rId9" imgW="241200" imgH="380880" progId="Equation.3">
                    <p:embed/>
                  </p:oleObj>
                </mc:Choice>
                <mc:Fallback>
                  <p:oleObj name="Equation" r:id="rId9" imgW="241200" imgH="380880" progId="Equation.3">
                    <p:embed/>
                    <p:pic>
                      <p:nvPicPr>
                        <p:cNvPr id="18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0" y="1548"/>
                          <a:ext cx="15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45"/>
            <p:cNvGraphicFramePr>
              <a:graphicFrameLocks noChangeAspect="1"/>
            </p:cNvGraphicFramePr>
            <p:nvPr/>
          </p:nvGraphicFramePr>
          <p:xfrm>
            <a:off x="454" y="1296"/>
            <a:ext cx="14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1" name="Equation" r:id="rId11" imgW="228600" imgH="266400" progId="Equation.3">
                    <p:embed/>
                  </p:oleObj>
                </mc:Choice>
                <mc:Fallback>
                  <p:oleObj name="Equation" r:id="rId11" imgW="228600" imgH="266400" progId="Equation.3">
                    <p:embed/>
                    <p:pic>
                      <p:nvPicPr>
                        <p:cNvPr id="19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" y="1296"/>
                          <a:ext cx="144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6"/>
            <p:cNvGraphicFramePr>
              <a:graphicFrameLocks noChangeAspect="1"/>
            </p:cNvGraphicFramePr>
            <p:nvPr/>
          </p:nvGraphicFramePr>
          <p:xfrm>
            <a:off x="886" y="1296"/>
            <a:ext cx="1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2" name="Equation" r:id="rId13" imgW="304560" imgH="380880" progId="Equation.3">
                    <p:embed/>
                  </p:oleObj>
                </mc:Choice>
                <mc:Fallback>
                  <p:oleObj name="Equation" r:id="rId13" imgW="304560" imgH="380880" progId="Equation.3">
                    <p:embed/>
                    <p:pic>
                      <p:nvPicPr>
                        <p:cNvPr id="2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6" y="1296"/>
                          <a:ext cx="19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47"/>
            <p:cNvSpPr>
              <a:spLocks noChangeShapeType="1"/>
            </p:cNvSpPr>
            <p:nvPr/>
          </p:nvSpPr>
          <p:spPr bwMode="auto">
            <a:xfrm>
              <a:off x="406" y="153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48"/>
            <p:cNvSpPr>
              <a:spLocks noChangeShapeType="1"/>
            </p:cNvSpPr>
            <p:nvPr/>
          </p:nvSpPr>
          <p:spPr bwMode="auto">
            <a:xfrm flipH="1" flipV="1">
              <a:off x="550" y="158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>
              <a:off x="886" y="144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0"/>
            <p:cNvSpPr>
              <a:spLocks noChangeShapeType="1"/>
            </p:cNvSpPr>
            <p:nvPr/>
          </p:nvSpPr>
          <p:spPr bwMode="auto">
            <a:xfrm flipV="1">
              <a:off x="646" y="1344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797175" y="47244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name="公式" r:id="rId15" imgW="1270000" imgH="203200" progId="Equation.3">
                  <p:embed/>
                </p:oleObj>
              </mc:Choice>
              <mc:Fallback>
                <p:oleObj name="公式" r:id="rId15" imgW="1270000" imgH="203200" progId="Equation.3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97175" y="47244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3070225" y="5435600"/>
          <a:ext cx="1701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公式" r:id="rId17" imgW="850900" imgH="431800" progId="Equation.3">
                  <p:embed/>
                </p:oleObj>
              </mc:Choice>
              <mc:Fallback>
                <p:oleObj name="公式" r:id="rId17" imgW="850900" imgH="431800" progId="Equation.3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70225" y="5435600"/>
                        <a:ext cx="17018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150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 Change in Carnot Cycle</a:t>
            </a:r>
            <a:endParaRPr kumimoji="1" lang="zh-CN" altLang="en-US" dirty="0"/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-15385" y="1480329"/>
            <a:ext cx="4973970" cy="4205486"/>
            <a:chOff x="2172" y="1208"/>
            <a:chExt cx="3091" cy="2638"/>
          </a:xfrm>
        </p:grpSpPr>
        <p:grpSp>
          <p:nvGrpSpPr>
            <p:cNvPr id="5" name="Group 61"/>
            <p:cNvGrpSpPr>
              <a:grpSpLocks/>
            </p:cNvGrpSpPr>
            <p:nvPr/>
          </p:nvGrpSpPr>
          <p:grpSpPr bwMode="auto">
            <a:xfrm>
              <a:off x="2172" y="1208"/>
              <a:ext cx="3091" cy="2551"/>
              <a:chOff x="2172" y="1780"/>
              <a:chExt cx="3091" cy="2551"/>
            </a:xfrm>
          </p:grpSpPr>
          <p:sp>
            <p:nvSpPr>
              <p:cNvPr id="11" name="Text Box 62"/>
              <p:cNvSpPr txBox="1">
                <a:spLocks noChangeArrowheads="1"/>
              </p:cNvSpPr>
              <p:nvPr/>
            </p:nvSpPr>
            <p:spPr bwMode="auto">
              <a:xfrm>
                <a:off x="2172" y="1780"/>
                <a:ext cx="459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/>
                  <a:t> p</a:t>
                </a:r>
                <a:endParaRPr lang="en-US" altLang="zh-CN" sz="2800" b="1"/>
              </a:p>
            </p:txBody>
          </p:sp>
          <p:sp>
            <p:nvSpPr>
              <p:cNvPr id="12" name="Text Box 63"/>
              <p:cNvSpPr txBox="1">
                <a:spLocks noChangeArrowheads="1"/>
              </p:cNvSpPr>
              <p:nvPr/>
            </p:nvSpPr>
            <p:spPr bwMode="auto">
              <a:xfrm>
                <a:off x="2204" y="3970"/>
                <a:ext cx="295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/>
                  <a:t>O</a:t>
                </a:r>
              </a:p>
            </p:txBody>
          </p:sp>
          <p:sp>
            <p:nvSpPr>
              <p:cNvPr id="13" name="Freeform 64"/>
              <p:cNvSpPr>
                <a:spLocks/>
              </p:cNvSpPr>
              <p:nvPr/>
            </p:nvSpPr>
            <p:spPr bwMode="auto">
              <a:xfrm rot="102048">
                <a:off x="3191" y="2174"/>
                <a:ext cx="1302" cy="975"/>
              </a:xfrm>
              <a:custGeom>
                <a:avLst/>
                <a:gdLst>
                  <a:gd name="T0" fmla="*/ 0 w 2380"/>
                  <a:gd name="T1" fmla="*/ 0 h 1783"/>
                  <a:gd name="T2" fmla="*/ 180 w 2380"/>
                  <a:gd name="T3" fmla="*/ 460 h 1783"/>
                  <a:gd name="T4" fmla="*/ 460 w 2380"/>
                  <a:gd name="T5" fmla="*/ 820 h 1783"/>
                  <a:gd name="T6" fmla="*/ 660 w 2380"/>
                  <a:gd name="T7" fmla="*/ 1000 h 1783"/>
                  <a:gd name="T8" fmla="*/ 1000 w 2380"/>
                  <a:gd name="T9" fmla="*/ 1260 h 1783"/>
                  <a:gd name="T10" fmla="*/ 1280 w 2380"/>
                  <a:gd name="T11" fmla="*/ 1420 h 1783"/>
                  <a:gd name="T12" fmla="*/ 1820 w 2380"/>
                  <a:gd name="T13" fmla="*/ 1620 h 1783"/>
                  <a:gd name="T14" fmla="*/ 2260 w 2380"/>
                  <a:gd name="T15" fmla="*/ 1760 h 1783"/>
                  <a:gd name="T16" fmla="*/ 2380 w 2380"/>
                  <a:gd name="T17" fmla="*/ 176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0" h="1783">
                    <a:moveTo>
                      <a:pt x="0" y="0"/>
                    </a:moveTo>
                    <a:cubicBezTo>
                      <a:pt x="51" y="161"/>
                      <a:pt x="103" y="323"/>
                      <a:pt x="180" y="460"/>
                    </a:cubicBezTo>
                    <a:cubicBezTo>
                      <a:pt x="257" y="597"/>
                      <a:pt x="380" y="730"/>
                      <a:pt x="460" y="820"/>
                    </a:cubicBezTo>
                    <a:cubicBezTo>
                      <a:pt x="540" y="910"/>
                      <a:pt x="570" y="927"/>
                      <a:pt x="660" y="1000"/>
                    </a:cubicBezTo>
                    <a:cubicBezTo>
                      <a:pt x="750" y="1073"/>
                      <a:pt x="897" y="1190"/>
                      <a:pt x="1000" y="1260"/>
                    </a:cubicBezTo>
                    <a:cubicBezTo>
                      <a:pt x="1103" y="1330"/>
                      <a:pt x="1143" y="1360"/>
                      <a:pt x="1280" y="1420"/>
                    </a:cubicBezTo>
                    <a:cubicBezTo>
                      <a:pt x="1417" y="1480"/>
                      <a:pt x="1657" y="1563"/>
                      <a:pt x="1820" y="1620"/>
                    </a:cubicBezTo>
                    <a:cubicBezTo>
                      <a:pt x="1983" y="1677"/>
                      <a:pt x="2167" y="1737"/>
                      <a:pt x="2260" y="1760"/>
                    </a:cubicBezTo>
                    <a:cubicBezTo>
                      <a:pt x="2353" y="1783"/>
                      <a:pt x="2353" y="1757"/>
                      <a:pt x="2380" y="176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65"/>
              <p:cNvSpPr>
                <a:spLocks noChangeShapeType="1"/>
              </p:cNvSpPr>
              <p:nvPr/>
            </p:nvSpPr>
            <p:spPr bwMode="auto">
              <a:xfrm flipV="1">
                <a:off x="2481" y="1867"/>
                <a:ext cx="0" cy="228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66"/>
              <p:cNvSpPr>
                <a:spLocks noChangeShapeType="1"/>
              </p:cNvSpPr>
              <p:nvPr/>
            </p:nvSpPr>
            <p:spPr bwMode="auto">
              <a:xfrm>
                <a:off x="2481" y="4142"/>
                <a:ext cx="24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弧 67"/>
              <p:cNvSpPr>
                <a:spLocks/>
              </p:cNvSpPr>
              <p:nvPr/>
            </p:nvSpPr>
            <p:spPr bwMode="auto">
              <a:xfrm flipH="1" flipV="1">
                <a:off x="2798" y="1878"/>
                <a:ext cx="2055" cy="19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68"/>
              <p:cNvSpPr>
                <a:spLocks/>
              </p:cNvSpPr>
              <p:nvPr/>
            </p:nvSpPr>
            <p:spPr bwMode="auto">
              <a:xfrm rot="-761385">
                <a:off x="4066" y="2731"/>
                <a:ext cx="361" cy="1247"/>
              </a:xfrm>
              <a:custGeom>
                <a:avLst/>
                <a:gdLst>
                  <a:gd name="T0" fmla="*/ 0 w 660"/>
                  <a:gd name="T1" fmla="*/ 0 h 2280"/>
                  <a:gd name="T2" fmla="*/ 40 w 660"/>
                  <a:gd name="T3" fmla="*/ 440 h 2280"/>
                  <a:gd name="T4" fmla="*/ 120 w 660"/>
                  <a:gd name="T5" fmla="*/ 880 h 2280"/>
                  <a:gd name="T6" fmla="*/ 200 w 660"/>
                  <a:gd name="T7" fmla="*/ 1200 h 2280"/>
                  <a:gd name="T8" fmla="*/ 240 w 660"/>
                  <a:gd name="T9" fmla="*/ 1360 h 2280"/>
                  <a:gd name="T10" fmla="*/ 300 w 660"/>
                  <a:gd name="T11" fmla="*/ 1560 h 2280"/>
                  <a:gd name="T12" fmla="*/ 380 w 660"/>
                  <a:gd name="T13" fmla="*/ 1780 h 2280"/>
                  <a:gd name="T14" fmla="*/ 500 w 660"/>
                  <a:gd name="T15" fmla="*/ 2040 h 2280"/>
                  <a:gd name="T16" fmla="*/ 660 w 660"/>
                  <a:gd name="T17" fmla="*/ 2280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0" h="2280">
                    <a:moveTo>
                      <a:pt x="0" y="0"/>
                    </a:moveTo>
                    <a:cubicBezTo>
                      <a:pt x="10" y="146"/>
                      <a:pt x="20" y="293"/>
                      <a:pt x="40" y="440"/>
                    </a:cubicBezTo>
                    <a:cubicBezTo>
                      <a:pt x="60" y="587"/>
                      <a:pt x="93" y="754"/>
                      <a:pt x="120" y="880"/>
                    </a:cubicBezTo>
                    <a:cubicBezTo>
                      <a:pt x="147" y="1006"/>
                      <a:pt x="180" y="1120"/>
                      <a:pt x="200" y="1200"/>
                    </a:cubicBezTo>
                    <a:cubicBezTo>
                      <a:pt x="220" y="1280"/>
                      <a:pt x="223" y="1300"/>
                      <a:pt x="240" y="1360"/>
                    </a:cubicBezTo>
                    <a:cubicBezTo>
                      <a:pt x="257" y="1420"/>
                      <a:pt x="277" y="1490"/>
                      <a:pt x="300" y="1560"/>
                    </a:cubicBezTo>
                    <a:cubicBezTo>
                      <a:pt x="323" y="1630"/>
                      <a:pt x="347" y="1700"/>
                      <a:pt x="380" y="1780"/>
                    </a:cubicBezTo>
                    <a:cubicBezTo>
                      <a:pt x="413" y="1860"/>
                      <a:pt x="453" y="1957"/>
                      <a:pt x="500" y="2040"/>
                    </a:cubicBezTo>
                    <a:cubicBezTo>
                      <a:pt x="547" y="2123"/>
                      <a:pt x="627" y="2237"/>
                      <a:pt x="660" y="228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69"/>
              <p:cNvSpPr>
                <a:spLocks/>
              </p:cNvSpPr>
              <p:nvPr/>
            </p:nvSpPr>
            <p:spPr bwMode="auto">
              <a:xfrm rot="-241968">
                <a:off x="3388" y="2414"/>
                <a:ext cx="361" cy="1247"/>
              </a:xfrm>
              <a:custGeom>
                <a:avLst/>
                <a:gdLst>
                  <a:gd name="T0" fmla="*/ 0 w 660"/>
                  <a:gd name="T1" fmla="*/ 0 h 2280"/>
                  <a:gd name="T2" fmla="*/ 40 w 660"/>
                  <a:gd name="T3" fmla="*/ 440 h 2280"/>
                  <a:gd name="T4" fmla="*/ 120 w 660"/>
                  <a:gd name="T5" fmla="*/ 880 h 2280"/>
                  <a:gd name="T6" fmla="*/ 200 w 660"/>
                  <a:gd name="T7" fmla="*/ 1200 h 2280"/>
                  <a:gd name="T8" fmla="*/ 240 w 660"/>
                  <a:gd name="T9" fmla="*/ 1360 h 2280"/>
                  <a:gd name="T10" fmla="*/ 300 w 660"/>
                  <a:gd name="T11" fmla="*/ 1560 h 2280"/>
                  <a:gd name="T12" fmla="*/ 380 w 660"/>
                  <a:gd name="T13" fmla="*/ 1780 h 2280"/>
                  <a:gd name="T14" fmla="*/ 500 w 660"/>
                  <a:gd name="T15" fmla="*/ 2040 h 2280"/>
                  <a:gd name="T16" fmla="*/ 660 w 660"/>
                  <a:gd name="T17" fmla="*/ 2280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0" h="2280">
                    <a:moveTo>
                      <a:pt x="0" y="0"/>
                    </a:moveTo>
                    <a:cubicBezTo>
                      <a:pt x="10" y="146"/>
                      <a:pt x="20" y="293"/>
                      <a:pt x="40" y="440"/>
                    </a:cubicBezTo>
                    <a:cubicBezTo>
                      <a:pt x="60" y="587"/>
                      <a:pt x="93" y="754"/>
                      <a:pt x="120" y="880"/>
                    </a:cubicBezTo>
                    <a:cubicBezTo>
                      <a:pt x="147" y="1006"/>
                      <a:pt x="180" y="1120"/>
                      <a:pt x="200" y="1200"/>
                    </a:cubicBezTo>
                    <a:cubicBezTo>
                      <a:pt x="220" y="1280"/>
                      <a:pt x="223" y="1300"/>
                      <a:pt x="240" y="1360"/>
                    </a:cubicBezTo>
                    <a:cubicBezTo>
                      <a:pt x="257" y="1420"/>
                      <a:pt x="277" y="1490"/>
                      <a:pt x="300" y="1560"/>
                    </a:cubicBezTo>
                    <a:cubicBezTo>
                      <a:pt x="323" y="1630"/>
                      <a:pt x="347" y="1700"/>
                      <a:pt x="380" y="1780"/>
                    </a:cubicBezTo>
                    <a:cubicBezTo>
                      <a:pt x="413" y="1860"/>
                      <a:pt x="453" y="1957"/>
                      <a:pt x="500" y="2040"/>
                    </a:cubicBezTo>
                    <a:cubicBezTo>
                      <a:pt x="547" y="2123"/>
                      <a:pt x="627" y="2237"/>
                      <a:pt x="660" y="228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70"/>
              <p:cNvSpPr>
                <a:spLocks noChangeShapeType="1"/>
              </p:cNvSpPr>
              <p:nvPr/>
            </p:nvSpPr>
            <p:spPr bwMode="auto">
              <a:xfrm>
                <a:off x="3661" y="2480"/>
                <a:ext cx="0" cy="61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71"/>
              <p:cNvSpPr>
                <a:spLocks noChangeShapeType="1"/>
              </p:cNvSpPr>
              <p:nvPr/>
            </p:nvSpPr>
            <p:spPr bwMode="auto">
              <a:xfrm>
                <a:off x="3935" y="3322"/>
                <a:ext cx="0" cy="61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72"/>
              <p:cNvSpPr>
                <a:spLocks noChangeShapeType="1"/>
              </p:cNvSpPr>
              <p:nvPr/>
            </p:nvSpPr>
            <p:spPr bwMode="auto">
              <a:xfrm>
                <a:off x="4100" y="3575"/>
                <a:ext cx="5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73"/>
              <p:cNvSpPr>
                <a:spLocks noChangeShapeType="1"/>
              </p:cNvSpPr>
              <p:nvPr/>
            </p:nvSpPr>
            <p:spPr bwMode="auto">
              <a:xfrm>
                <a:off x="4132" y="3180"/>
                <a:ext cx="0" cy="15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74"/>
              <p:cNvSpPr>
                <a:spLocks noChangeShapeType="1"/>
              </p:cNvSpPr>
              <p:nvPr/>
            </p:nvSpPr>
            <p:spPr bwMode="auto">
              <a:xfrm>
                <a:off x="3782" y="2819"/>
                <a:ext cx="76" cy="13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75"/>
              <p:cNvSpPr>
                <a:spLocks noChangeShapeType="1"/>
              </p:cNvSpPr>
              <p:nvPr/>
            </p:nvSpPr>
            <p:spPr bwMode="auto">
              <a:xfrm>
                <a:off x="3738" y="2917"/>
                <a:ext cx="120" cy="3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76"/>
              <p:cNvSpPr>
                <a:spLocks noChangeShapeType="1"/>
              </p:cNvSpPr>
              <p:nvPr/>
            </p:nvSpPr>
            <p:spPr bwMode="auto">
              <a:xfrm>
                <a:off x="4033" y="3245"/>
                <a:ext cx="110" cy="8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 Box 77"/>
              <p:cNvSpPr txBox="1">
                <a:spLocks noChangeArrowheads="1"/>
              </p:cNvSpPr>
              <p:nvPr/>
            </p:nvSpPr>
            <p:spPr bwMode="auto">
              <a:xfrm>
                <a:off x="3476" y="2108"/>
                <a:ext cx="415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 dirty="0"/>
                  <a:t>Q</a:t>
                </a:r>
                <a:r>
                  <a:rPr lang="en-US" altLang="zh-CN" sz="2800" b="1" baseline="-25000" dirty="0"/>
                  <a:t>1</a:t>
                </a:r>
              </a:p>
            </p:txBody>
          </p:sp>
          <p:sp>
            <p:nvSpPr>
              <p:cNvPr id="27" name="Text Box 78"/>
              <p:cNvSpPr txBox="1">
                <a:spLocks noChangeArrowheads="1"/>
              </p:cNvSpPr>
              <p:nvPr/>
            </p:nvSpPr>
            <p:spPr bwMode="auto">
              <a:xfrm>
                <a:off x="3972" y="2719"/>
                <a:ext cx="284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/>
                  <a:t>2</a:t>
                </a:r>
              </a:p>
            </p:txBody>
          </p:sp>
          <p:sp>
            <p:nvSpPr>
              <p:cNvPr id="28" name="Text Box 79"/>
              <p:cNvSpPr txBox="1">
                <a:spLocks noChangeArrowheads="1"/>
              </p:cNvSpPr>
              <p:nvPr/>
            </p:nvSpPr>
            <p:spPr bwMode="auto">
              <a:xfrm>
                <a:off x="3126" y="2327"/>
                <a:ext cx="306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/>
                  <a:t>1</a:t>
                </a:r>
              </a:p>
            </p:txBody>
          </p:sp>
          <p:sp>
            <p:nvSpPr>
              <p:cNvPr id="29" name="Text Box 80"/>
              <p:cNvSpPr txBox="1">
                <a:spLocks noChangeArrowheads="1"/>
              </p:cNvSpPr>
              <p:nvPr/>
            </p:nvSpPr>
            <p:spPr bwMode="auto">
              <a:xfrm>
                <a:off x="4302" y="3759"/>
                <a:ext cx="274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/>
                  <a:t>3</a:t>
                </a:r>
              </a:p>
            </p:txBody>
          </p:sp>
          <p:sp>
            <p:nvSpPr>
              <p:cNvPr id="30" name="Text Box 81"/>
              <p:cNvSpPr txBox="1">
                <a:spLocks noChangeArrowheads="1"/>
              </p:cNvSpPr>
              <p:nvPr/>
            </p:nvSpPr>
            <p:spPr bwMode="auto">
              <a:xfrm>
                <a:off x="3454" y="3366"/>
                <a:ext cx="273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/>
                  <a:t>4</a:t>
                </a:r>
              </a:p>
            </p:txBody>
          </p:sp>
          <p:sp>
            <p:nvSpPr>
              <p:cNvPr id="31" name="Text Box 82"/>
              <p:cNvSpPr txBox="1">
                <a:spLocks noChangeArrowheads="1"/>
              </p:cNvSpPr>
              <p:nvPr/>
            </p:nvSpPr>
            <p:spPr bwMode="auto">
              <a:xfrm>
                <a:off x="4653" y="3404"/>
                <a:ext cx="405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/>
                  <a:t>A</a:t>
                </a:r>
                <a:endParaRPr lang="en-US" altLang="zh-CN" sz="2800" b="1"/>
              </a:p>
            </p:txBody>
          </p:sp>
          <p:sp>
            <p:nvSpPr>
              <p:cNvPr id="32" name="Text Box 83"/>
              <p:cNvSpPr txBox="1">
                <a:spLocks noChangeArrowheads="1"/>
              </p:cNvSpPr>
              <p:nvPr/>
            </p:nvSpPr>
            <p:spPr bwMode="auto">
              <a:xfrm>
                <a:off x="3322" y="3694"/>
                <a:ext cx="678" cy="4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>
                    <a:latin typeface="宋体" charset="0"/>
                  </a:rPr>
                  <a:t>|</a:t>
                </a:r>
                <a:r>
                  <a:rPr lang="en-US" altLang="zh-CN" sz="2800" b="1" i="1"/>
                  <a:t>Q</a:t>
                </a:r>
                <a:r>
                  <a:rPr lang="en-US" altLang="zh-CN" sz="2800" b="1" baseline="-25000"/>
                  <a:t>2</a:t>
                </a:r>
                <a:r>
                  <a:rPr lang="en-US" altLang="zh-CN" sz="2800" b="1">
                    <a:latin typeface="宋体" charset="0"/>
                  </a:rPr>
                  <a:t>|</a:t>
                </a:r>
                <a:endParaRPr lang="en-US" altLang="zh-CN" sz="2800" b="1"/>
              </a:p>
            </p:txBody>
          </p:sp>
          <p:sp>
            <p:nvSpPr>
              <p:cNvPr id="33" name="Text Box 84"/>
              <p:cNvSpPr txBox="1">
                <a:spLocks noChangeArrowheads="1"/>
              </p:cNvSpPr>
              <p:nvPr/>
            </p:nvSpPr>
            <p:spPr bwMode="auto">
              <a:xfrm>
                <a:off x="4441" y="2976"/>
                <a:ext cx="383" cy="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 dirty="0">
                    <a:solidFill>
                      <a:srgbClr val="0000FF"/>
                    </a:solidFill>
                  </a:rPr>
                  <a:t>T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</a:rPr>
                  <a:t>1</a:t>
                </a:r>
                <a:endParaRPr lang="en-US" altLang="zh-CN" sz="2800" b="1" i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4" name="Text Box 85"/>
              <p:cNvSpPr txBox="1">
                <a:spLocks noChangeArrowheads="1"/>
              </p:cNvSpPr>
              <p:nvPr/>
            </p:nvSpPr>
            <p:spPr bwMode="auto">
              <a:xfrm>
                <a:off x="4815" y="3687"/>
                <a:ext cx="448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>
                    <a:solidFill>
                      <a:srgbClr val="FF00FF"/>
                    </a:solidFill>
                  </a:rPr>
                  <a:t>T</a:t>
                </a:r>
                <a:r>
                  <a:rPr lang="en-US" altLang="zh-CN" sz="2800" b="1" baseline="-25000">
                    <a:solidFill>
                      <a:srgbClr val="FF00FF"/>
                    </a:solidFill>
                  </a:rPr>
                  <a:t>2</a:t>
                </a:r>
                <a:endParaRPr lang="en-US" altLang="zh-CN" sz="2800" b="1">
                  <a:solidFill>
                    <a:srgbClr val="FF00FF"/>
                  </a:solidFill>
                </a:endParaRPr>
              </a:p>
              <a:p>
                <a:pPr algn="just"/>
                <a:endParaRPr lang="zh-CN" altLang="en-US" sz="2800" b="1"/>
              </a:p>
            </p:txBody>
          </p:sp>
          <p:sp>
            <p:nvSpPr>
              <p:cNvPr id="35" name="Text Box 86"/>
              <p:cNvSpPr txBox="1">
                <a:spLocks noChangeArrowheads="1"/>
              </p:cNvSpPr>
              <p:nvPr/>
            </p:nvSpPr>
            <p:spPr bwMode="auto">
              <a:xfrm>
                <a:off x="4886" y="3978"/>
                <a:ext cx="361" cy="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altLang="zh-CN" sz="2800" b="1" i="1"/>
                  <a:t>V</a:t>
                </a:r>
              </a:p>
            </p:txBody>
          </p:sp>
          <p:sp>
            <p:nvSpPr>
              <p:cNvPr id="36" name="Line 87"/>
              <p:cNvSpPr>
                <a:spLocks noChangeShapeType="1"/>
              </p:cNvSpPr>
              <p:nvPr/>
            </p:nvSpPr>
            <p:spPr bwMode="auto">
              <a:xfrm flipH="1">
                <a:off x="3990" y="3661"/>
                <a:ext cx="120" cy="2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88"/>
              <p:cNvSpPr>
                <a:spLocks noChangeShapeType="1"/>
              </p:cNvSpPr>
              <p:nvPr/>
            </p:nvSpPr>
            <p:spPr bwMode="auto">
              <a:xfrm flipH="1" flipV="1">
                <a:off x="3990" y="3672"/>
                <a:ext cx="76" cy="8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9"/>
              <p:cNvSpPr>
                <a:spLocks noChangeShapeType="1"/>
              </p:cNvSpPr>
              <p:nvPr/>
            </p:nvSpPr>
            <p:spPr bwMode="auto">
              <a:xfrm flipH="1" flipV="1">
                <a:off x="3465" y="3005"/>
                <a:ext cx="109" cy="10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90"/>
              <p:cNvSpPr>
                <a:spLocks noChangeShapeType="1"/>
              </p:cNvSpPr>
              <p:nvPr/>
            </p:nvSpPr>
            <p:spPr bwMode="auto">
              <a:xfrm flipV="1">
                <a:off x="3465" y="3005"/>
                <a:ext cx="11" cy="14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Line 95"/>
            <p:cNvSpPr>
              <a:spLocks noChangeShapeType="1"/>
            </p:cNvSpPr>
            <p:nvPr/>
          </p:nvSpPr>
          <p:spPr bwMode="auto">
            <a:xfrm>
              <a:off x="3989" y="2423"/>
              <a:ext cx="0" cy="1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96"/>
            <p:cNvSpPr>
              <a:spLocks noChangeShapeType="1"/>
            </p:cNvSpPr>
            <p:nvPr/>
          </p:nvSpPr>
          <p:spPr bwMode="auto">
            <a:xfrm>
              <a:off x="3334" y="1901"/>
              <a:ext cx="0" cy="16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97"/>
            <p:cNvSpPr>
              <a:spLocks noChangeShapeType="1"/>
            </p:cNvSpPr>
            <p:nvPr/>
          </p:nvSpPr>
          <p:spPr bwMode="auto">
            <a:xfrm>
              <a:off x="4423" y="3234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98"/>
            <p:cNvSpPr txBox="1">
              <a:spLocks noChangeArrowheads="1"/>
            </p:cNvSpPr>
            <p:nvPr/>
          </p:nvSpPr>
          <p:spPr bwMode="auto">
            <a:xfrm>
              <a:off x="3231" y="3558"/>
              <a:ext cx="19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1" i="1"/>
                <a:t>V</a:t>
              </a:r>
              <a:r>
                <a:rPr lang="en-US" altLang="zh-CN" b="1" baseline="-25000"/>
                <a:t>1</a:t>
              </a:r>
              <a:r>
                <a:rPr lang="en-US" altLang="zh-CN" b="1" i="1"/>
                <a:t>   V</a:t>
              </a:r>
              <a:r>
                <a:rPr lang="en-US" altLang="zh-CN" b="1" baseline="-25000"/>
                <a:t>4</a:t>
              </a:r>
              <a:r>
                <a:rPr lang="en-US" altLang="zh-CN" b="1" i="1"/>
                <a:t>  V</a:t>
              </a:r>
              <a:r>
                <a:rPr lang="en-US" altLang="zh-CN" b="1" baseline="-25000"/>
                <a:t>2</a:t>
              </a:r>
              <a:r>
                <a:rPr lang="en-US" altLang="zh-CN" b="1" i="1"/>
                <a:t>     V</a:t>
              </a:r>
              <a:r>
                <a:rPr lang="en-US" altLang="zh-CN" b="1" baseline="-25000"/>
                <a:t>3</a:t>
              </a:r>
              <a:endParaRPr lang="en-US" altLang="zh-CN" b="1" i="1"/>
            </a:p>
          </p:txBody>
        </p:sp>
        <p:sp>
          <p:nvSpPr>
            <p:cNvPr id="10" name="Line 99"/>
            <p:cNvSpPr>
              <a:spLocks noChangeShapeType="1"/>
            </p:cNvSpPr>
            <p:nvPr/>
          </p:nvSpPr>
          <p:spPr bwMode="auto">
            <a:xfrm>
              <a:off x="3689" y="2923"/>
              <a:ext cx="0" cy="6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0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5341938" y="2192338"/>
          <a:ext cx="33528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公式" r:id="rId3" imgW="1676400" imgH="1422400" progId="Equation.3">
                  <p:embed/>
                </p:oleObj>
              </mc:Choice>
              <mc:Fallback>
                <p:oleObj name="公式" r:id="rId3" imgW="1676400" imgH="1422400" progId="Equation.3">
                  <p:embed/>
                  <p:pic>
                    <p:nvPicPr>
                      <p:cNvPr id="4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938" y="2192338"/>
                        <a:ext cx="335280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FAA26D3D-D897-4be2-8F04-BA451C77F1D7}">
                          <ma14:placeholderFlag xmlns="" xmlns:ma14="http://schemas.microsoft.com/office/mac/drawingml/2011/main" val="1"/>
                        </a:ex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9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4496A-8BBA-184D-A888-3C0DB8D1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AF6DF6-C39F-7B47-B459-06485931A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2921"/>
            <a:ext cx="8229600" cy="1221793"/>
          </a:xfrm>
        </p:spPr>
        <p:txBody>
          <a:bodyPr/>
          <a:lstStyle/>
          <a:p>
            <a:r>
              <a:rPr lang="en-US" altLang="zh-CN" dirty="0"/>
              <a:t>Entropy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surroundings.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33777-1713-A84A-9EF6-933448C8B17C}"/>
                  </a:ext>
                </a:extLst>
              </p:cNvPr>
              <p:cNvSpPr txBox="1"/>
              <p:nvPr/>
            </p:nvSpPr>
            <p:spPr>
              <a:xfrm>
                <a:off x="2472964" y="865102"/>
                <a:ext cx="41980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𝑔𝑒𝑛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𝑠𝑦𝑠</m:t>
                          </m:r>
                        </m:sub>
                      </m:sSub>
                      <m:r>
                        <a:rPr kumimoji="1"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𝑓𝑙𝑜𝑤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𝑠𝑢𝑟𝑟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33777-1713-A84A-9EF6-933448C8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964" y="865102"/>
                <a:ext cx="4198072" cy="399405"/>
              </a:xfrm>
              <a:prstGeom prst="rect">
                <a:avLst/>
              </a:prstGeom>
              <a:blipFill>
                <a:blip r:embed="rId2"/>
                <a:stretch>
                  <a:fillRect l="-90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46A5C98-178C-1949-80DB-B2B6785A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2" y="2938155"/>
            <a:ext cx="3172279" cy="23227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986350-7F95-9B4F-9528-701041CF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9414"/>
            <a:ext cx="3876125" cy="21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58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479BD-8C0D-8B4D-86D1-899B7624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Reversible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steady-flow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2AAF04-E43D-5C47-A057-4CF071ED3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815365"/>
              </a:xfrm>
            </p:spPr>
            <p:txBody>
              <a:bodyPr/>
              <a:lstStyle/>
              <a:p>
                <a:r>
                  <a:rPr kumimoji="1" lang="en-US" altLang="zh-CN" dirty="0"/>
                  <a:t>Flow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work:</a:t>
                </a:r>
              </a:p>
              <a:p>
                <a:r>
                  <a:rPr kumimoji="1" lang="en-US" altLang="zh-CN" b="0" dirty="0"/>
                  <a:t>Steady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flow: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2AAF04-E43D-5C47-A057-4CF071ED3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815365"/>
              </a:xfrm>
              <a:blipFill>
                <a:blip r:embed="rId2"/>
                <a:stretch>
                  <a:fillRect l="-1080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F3FFF70-F50F-F843-A784-1C34E219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4" y="2454950"/>
            <a:ext cx="3598133" cy="3381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3F62C8-C748-6D4C-A693-FE2C6B28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85" y="2710104"/>
            <a:ext cx="5428915" cy="2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A29F-87D2-9F4C-A525-C8FD470D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E194C-0E3F-A942-A907-6D1D13C8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93581"/>
            <a:ext cx="8186057" cy="1619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E89FBA-D11A-E84B-A395-E86DF0A6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85" y="2740123"/>
            <a:ext cx="5134429" cy="28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2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ACD3B-0C92-DE44-AE6A-76EA5CB2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D793E0-4250-BA40-83F7-F4310AC9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142674"/>
              </a:xfrm>
            </p:spPr>
            <p:txBody>
              <a:bodyPr/>
              <a:lstStyle/>
              <a:p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requiring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absolute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minimum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amount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required</a:t>
                </a:r>
              </a:p>
              <a:p>
                <a:r>
                  <a:rPr kumimoji="1" lang="en-US" altLang="zh-CN" dirty="0"/>
                  <a:t>Process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producing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absolute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maximum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amount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realized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D793E0-4250-BA40-83F7-F4310AC9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142674"/>
              </a:xfrm>
              <a:blipFill>
                <a:blip r:embed="rId2"/>
                <a:stretch>
                  <a:fillRect l="-1080" t="-1765" r="-309" b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485FCDA-2BD2-8E4F-B763-44F24B8B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81" y="3124879"/>
            <a:ext cx="2480528" cy="2449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124EFF-8135-EC42-824F-9DFCED60F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89" y="3124879"/>
            <a:ext cx="2540000" cy="266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E4F9A0-7EA5-8E4B-8A8C-B84B3DD1EC2B}"/>
              </a:ext>
            </a:extLst>
          </p:cNvPr>
          <p:cNvSpPr txBox="1"/>
          <p:nvPr/>
        </p:nvSpPr>
        <p:spPr>
          <a:xfrm>
            <a:off x="5768123" y="561440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Requiring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work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2E80D0-BCF5-E442-9529-B534E2327EF4}"/>
              </a:ext>
            </a:extLst>
          </p:cNvPr>
          <p:cNvSpPr txBox="1"/>
          <p:nvPr/>
        </p:nvSpPr>
        <p:spPr>
          <a:xfrm>
            <a:off x="1653323" y="5742835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Producing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work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466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46667-E4D5-A643-9405-685D17CB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0DB98C-2D79-A241-8580-00476655E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wasted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irreversibilities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𝑙𝑜𝑠𝑡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𝑙𝑜𝑠𝑡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𝑙𝑜𝑠𝑡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Entropy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generation: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0DB98C-2D79-A241-8580-00476655E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56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5AD3-EB75-5043-963C-5D63E8D8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05F61-3AC6-054F-B18B-1EFEC13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</a:p>
          <a:p>
            <a:r>
              <a:rPr kumimoji="1" lang="en-US" altLang="zh-CN" dirty="0"/>
              <a:t>Carnot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</a:p>
          <a:p>
            <a:r>
              <a:rPr kumimoji="1" lang="en-US" altLang="zh-CN" dirty="0"/>
              <a:t>Entropy</a:t>
            </a:r>
          </a:p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</a:p>
          <a:p>
            <a:r>
              <a:rPr kumimoji="1" lang="en-US" altLang="zh-CN" dirty="0"/>
              <a:t>Clausius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inequality</a:t>
            </a:r>
          </a:p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</a:p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work/lost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24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958CB-5891-304B-82C7-F4A2EAD3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Equipartition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Theorem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3C0CDF-69FA-6341-B2FF-18C0CF9C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844817"/>
            <a:ext cx="4681277" cy="3361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24B291-82FF-D445-82DF-19021FF8438A}"/>
              </a:ext>
            </a:extLst>
          </p:cNvPr>
          <p:cNvSpPr txBox="1"/>
          <p:nvPr/>
        </p:nvSpPr>
        <p:spPr>
          <a:xfrm>
            <a:off x="3634095" y="4206736"/>
            <a:ext cx="485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Molar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heat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capacity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diatomic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gases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5258D-02C2-004C-A690-5E2F63D1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7" y="1317073"/>
            <a:ext cx="2512655" cy="24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40DA3-B3E8-1246-93C5-0F14A0F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BA938A-979A-6145-846B-506C4D0C0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endParaRPr kumimoji="1" lang="en-US" altLang="zh-CN" b="0" dirty="0"/>
              </a:p>
              <a:p>
                <a:r>
                  <a:rPr kumimoji="1" lang="en-US" altLang="zh-CN" b="0" dirty="0"/>
                  <a:t>The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first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item: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dirty="0"/>
                  <a:t>translational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kinetic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rotational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vibrational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kinetic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energies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BA938A-979A-6145-846B-506C4D0C0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9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D632D-725A-6B41-A782-518A7115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971DC-EFED-9E49-A711-E4F646CB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966497"/>
          </a:xfrm>
        </p:spPr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1D1411-80B4-A14D-B740-0F28ACF3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25" y="2126879"/>
            <a:ext cx="3895349" cy="37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8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EF4DC-FF58-294C-8338-62A53287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90" y="166739"/>
            <a:ext cx="6729222" cy="312141"/>
          </a:xfrm>
        </p:spPr>
        <p:txBody>
          <a:bodyPr/>
          <a:lstStyle/>
          <a:p>
            <a:r>
              <a:rPr kumimoji="1" lang="en-US" altLang="zh-CN" dirty="0"/>
              <a:t>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Dependence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57197-F7C4-7B4A-9E11-F0F5C18AD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1551713"/>
          </a:xfrm>
        </p:spPr>
        <p:txBody>
          <a:bodyPr/>
          <a:lstStyle/>
          <a:p>
            <a:r>
              <a:rPr kumimoji="1" lang="en-US" altLang="zh-CN" dirty="0"/>
              <a:t>Decreases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</a:p>
          <a:p>
            <a:r>
              <a:rPr kumimoji="1" lang="en-US" altLang="zh-CN" dirty="0"/>
              <a:t>Falls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zero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73BD38-8453-EC48-BA71-A84581A2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70" y="2051840"/>
            <a:ext cx="4531245" cy="39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49627-A93F-F148-842A-0CA1E182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Clapeyron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1E7AA2-DAE1-DB4E-A905-ED64E33DF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Clapeyron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Watson’s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0.38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1E7AA2-DAE1-DB4E-A905-ED64E33DF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43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 smtClean="0">
            <a:solidFill>
              <a:srgbClr val="002060"/>
            </a:solidFill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1057</Words>
  <Application>Microsoft Macintosh PowerPoint</Application>
  <PresentationFormat>全屏显示(4:3)</PresentationFormat>
  <Paragraphs>183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华文彩云</vt:lpstr>
      <vt:lpstr>宋体</vt:lpstr>
      <vt:lpstr>Arial</vt:lpstr>
      <vt:lpstr>Calibri</vt:lpstr>
      <vt:lpstr>Cambria Math</vt:lpstr>
      <vt:lpstr>Times New Roman</vt:lpstr>
      <vt:lpstr>Office 主题</vt:lpstr>
      <vt:lpstr>公式</vt:lpstr>
      <vt:lpstr>Equation</vt:lpstr>
      <vt:lpstr>Chemical Engineering Thermodynamics Lecture 3 Heat Effects;                 The 2nd Law Xiaofei Xu</vt:lpstr>
      <vt:lpstr>Sensible Heat Effects</vt:lpstr>
      <vt:lpstr>Ideal-gas heat capacity</vt:lpstr>
      <vt:lpstr>Equipartition Theorem</vt:lpstr>
      <vt:lpstr>Equipartition Theorem</vt:lpstr>
      <vt:lpstr>Heat Capacity in the Ideal-Gas State</vt:lpstr>
      <vt:lpstr>Latent Heat</vt:lpstr>
      <vt:lpstr>Temperature Dependence of Latent Heat</vt:lpstr>
      <vt:lpstr>Clapeyron Equation</vt:lpstr>
      <vt:lpstr>Trouton’s Rule</vt:lpstr>
      <vt:lpstr>Standard Heat of Reaction</vt:lpstr>
      <vt:lpstr>Standard Heat of Formation</vt:lpstr>
      <vt:lpstr>Temperature Dependence of ΔH^∘</vt:lpstr>
      <vt:lpstr>Example</vt:lpstr>
      <vt:lpstr>PowerPoint 演示文稿</vt:lpstr>
      <vt:lpstr>PowerPoint 演示文稿</vt:lpstr>
      <vt:lpstr>Heat Engines</vt:lpstr>
      <vt:lpstr>Heat Engines</vt:lpstr>
      <vt:lpstr>Heat Engines</vt:lpstr>
      <vt:lpstr>Refrigerator and Heat Pump</vt:lpstr>
      <vt:lpstr>Coefficient of Performance</vt:lpstr>
      <vt:lpstr>The Second Law</vt:lpstr>
      <vt:lpstr>Carnot Cycle</vt:lpstr>
      <vt:lpstr>Carnot Cycle</vt:lpstr>
      <vt:lpstr>Carnot Theorem</vt:lpstr>
      <vt:lpstr>Thermodynamic Temperature Scale</vt:lpstr>
      <vt:lpstr>Entropy</vt:lpstr>
      <vt:lpstr>The Third Law</vt:lpstr>
      <vt:lpstr>Clausius Inequality</vt:lpstr>
      <vt:lpstr>Entropy in Thermodynamics (1865)</vt:lpstr>
      <vt:lpstr>PowerPoint 演示文稿</vt:lpstr>
      <vt:lpstr>Entropy in Statistical Mechanics (1877)</vt:lpstr>
      <vt:lpstr>Ludwig Boltzmann(1844-1906)</vt:lpstr>
      <vt:lpstr>Entropy in Information Theory (1948) </vt:lpstr>
      <vt:lpstr>Shannon</vt:lpstr>
      <vt:lpstr>The Increase of Entropy Principle</vt:lpstr>
      <vt:lpstr>Entropy Generation</vt:lpstr>
      <vt:lpstr>Example</vt:lpstr>
      <vt:lpstr>Gibbs Equation</vt:lpstr>
      <vt:lpstr>Entropy Change For Ideal-Gas</vt:lpstr>
      <vt:lpstr>Isentropic Process of Ideal Gas</vt:lpstr>
      <vt:lpstr>Adiabatic Expansion of Ideal Gas</vt:lpstr>
      <vt:lpstr>Entropy Change in Carnot Cycle</vt:lpstr>
      <vt:lpstr>Entropy Balance for Open Systems</vt:lpstr>
      <vt:lpstr>Reversible steady-flow process</vt:lpstr>
      <vt:lpstr>Example</vt:lpstr>
      <vt:lpstr>Ideal Work</vt:lpstr>
      <vt:lpstr>Lost Work</vt:lpstr>
      <vt:lpstr>Summary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Thermodynamics</dc:title>
  <dc:creator>xiaofei xu</dc:creator>
  <cp:lastModifiedBy>Microsoft Office User</cp:lastModifiedBy>
  <cp:revision>374</cp:revision>
  <dcterms:created xsi:type="dcterms:W3CDTF">2014-12-26T06:09:51Z</dcterms:created>
  <dcterms:modified xsi:type="dcterms:W3CDTF">2020-10-17T00:38:07Z</dcterms:modified>
</cp:coreProperties>
</file>